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60" r:id="rId5"/>
    <p:sldId id="264" r:id="rId6"/>
    <p:sldId id="292" r:id="rId7"/>
    <p:sldId id="261" r:id="rId8"/>
    <p:sldId id="293" r:id="rId9"/>
    <p:sldId id="270" r:id="rId10"/>
    <p:sldId id="274" r:id="rId11"/>
    <p:sldId id="259" r:id="rId12"/>
    <p:sldId id="275" r:id="rId13"/>
    <p:sldId id="277" r:id="rId14"/>
    <p:sldId id="276" r:id="rId15"/>
    <p:sldId id="279" r:id="rId16"/>
    <p:sldId id="280" r:id="rId17"/>
    <p:sldId id="281" r:id="rId18"/>
    <p:sldId id="282" r:id="rId19"/>
    <p:sldId id="283" r:id="rId20"/>
    <p:sldId id="294" r:id="rId21"/>
    <p:sldId id="284" r:id="rId22"/>
    <p:sldId id="285" r:id="rId23"/>
    <p:sldId id="291" r:id="rId24"/>
    <p:sldId id="289" r:id="rId2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0033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65" autoAdjust="0"/>
    <p:restoredTop sz="94850" autoAdjust="0"/>
  </p:normalViewPr>
  <p:slideViewPr>
    <p:cSldViewPr>
      <p:cViewPr>
        <p:scale>
          <a:sx n="104" d="100"/>
          <a:sy n="104" d="100"/>
        </p:scale>
        <p:origin x="-1740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34712E2-57AC-4FD1-9E60-982AF66BEE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3197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97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847BC3A-8A64-4CA8-B0E4-277106C3A8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956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056CCCE-FD1A-425D-9C7B-B97CD029F5D1}" type="slidenum">
              <a:rPr lang="de-DE" altLang="en-US" smtClean="0">
                <a:latin typeface="Times New Roman" pitchFamily="18" charset="0"/>
              </a:rPr>
              <a:pPr eaLnBrk="1" hangingPunct="1"/>
              <a:t>9</a:t>
            </a:fld>
            <a:endParaRPr lang="de-DE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lum bright="76000" contrast="-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557338"/>
            <a:ext cx="5513388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163988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468313" y="6237288"/>
            <a:ext cx="8207375" cy="0"/>
          </a:xfrm>
          <a:prstGeom prst="line">
            <a:avLst/>
          </a:prstGeom>
          <a:noFill/>
          <a:ln w="19050">
            <a:solidFill>
              <a:srgbClr val="6C7E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15875">
            <a:solidFill>
              <a:srgbClr val="6C7E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141287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r>
              <a:rPr lang="en-GB" dirty="0"/>
              <a:t>Click to edit Master subtitle style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  <a:p>
            <a:pPr>
              <a:defRPr/>
            </a:pPr>
            <a:endParaRPr lang="en-GB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76C47-5B18-4984-96F5-62FDDAD22D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490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D4DB-AA8E-4530-9E38-7D46BC5EEC4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</p:txBody>
      </p:sp>
    </p:spTree>
    <p:extLst>
      <p:ext uri="{BB962C8B-B14F-4D97-AF65-F5344CB8AC3E}">
        <p14:creationId xmlns:p14="http://schemas.microsoft.com/office/powerpoint/2010/main" val="2474004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274638"/>
            <a:ext cx="2071687" cy="5746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274638"/>
            <a:ext cx="6067425" cy="57467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8402C-CEE7-470B-9AF6-10A0285D47A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</p:txBody>
      </p:sp>
    </p:spTree>
    <p:extLst>
      <p:ext uri="{BB962C8B-B14F-4D97-AF65-F5344CB8AC3E}">
        <p14:creationId xmlns:p14="http://schemas.microsoft.com/office/powerpoint/2010/main" val="848543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413" y="274638"/>
            <a:ext cx="6275387" cy="6334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5288" y="1268413"/>
            <a:ext cx="8229600" cy="475297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D52A3-1488-422A-ABA3-5E8D2CFA4A4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</p:txBody>
      </p:sp>
    </p:spTree>
    <p:extLst>
      <p:ext uri="{BB962C8B-B14F-4D97-AF65-F5344CB8AC3E}">
        <p14:creationId xmlns:p14="http://schemas.microsoft.com/office/powerpoint/2010/main" val="3513978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9C450-9B7A-432D-B298-69004A2AB9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</p:txBody>
      </p:sp>
    </p:spTree>
    <p:extLst>
      <p:ext uri="{BB962C8B-B14F-4D97-AF65-F5344CB8AC3E}">
        <p14:creationId xmlns:p14="http://schemas.microsoft.com/office/powerpoint/2010/main" val="730604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FF5DB-AD1A-45B4-B085-902CBF08B0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</p:txBody>
      </p:sp>
    </p:spTree>
    <p:extLst>
      <p:ext uri="{BB962C8B-B14F-4D97-AF65-F5344CB8AC3E}">
        <p14:creationId xmlns:p14="http://schemas.microsoft.com/office/powerpoint/2010/main" val="2344567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038600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288" y="1268413"/>
            <a:ext cx="4038600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0E8A0-510C-488E-AA2A-FC25CF71C2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</p:txBody>
      </p:sp>
    </p:spTree>
    <p:extLst>
      <p:ext uri="{BB962C8B-B14F-4D97-AF65-F5344CB8AC3E}">
        <p14:creationId xmlns:p14="http://schemas.microsoft.com/office/powerpoint/2010/main" val="4020863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3C167-7971-4BA8-AAE7-7DC7E68CAD0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</p:txBody>
      </p:sp>
    </p:spTree>
    <p:extLst>
      <p:ext uri="{BB962C8B-B14F-4D97-AF65-F5344CB8AC3E}">
        <p14:creationId xmlns:p14="http://schemas.microsoft.com/office/powerpoint/2010/main" val="298935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D7CF8-B263-4E9C-BAF7-251131029A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</p:txBody>
      </p:sp>
    </p:spTree>
    <p:extLst>
      <p:ext uri="{BB962C8B-B14F-4D97-AF65-F5344CB8AC3E}">
        <p14:creationId xmlns:p14="http://schemas.microsoft.com/office/powerpoint/2010/main" val="1723333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DD835-D569-4412-BEF6-3C3E2A3D5D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773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69341-483E-455C-8625-D629509CED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</p:txBody>
      </p:sp>
    </p:spTree>
    <p:extLst>
      <p:ext uri="{BB962C8B-B14F-4D97-AF65-F5344CB8AC3E}">
        <p14:creationId xmlns:p14="http://schemas.microsoft.com/office/powerpoint/2010/main" val="2048224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090A9-22CE-4F51-B121-DCE57F1F386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1508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>
            <a:lum bright="76000" contrast="-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557338"/>
            <a:ext cx="5513388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411413" y="274638"/>
            <a:ext cx="6275387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2296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0AA53EC-60F5-47D7-ACAD-4900C52204B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6C7E82"/>
                </a:solidFill>
              </a:defRPr>
            </a:lvl1pPr>
          </a:lstStyle>
          <a:p>
            <a:pPr>
              <a:defRPr/>
            </a:pPr>
            <a:r>
              <a:rPr lang="en-GB"/>
              <a:t>2015-09-28</a:t>
            </a:r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6C7E82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GB"/>
              <a:t>SDMX Global Conference 2015</a:t>
            </a:r>
          </a:p>
          <a:p>
            <a:pPr>
              <a:defRPr/>
            </a:pPr>
            <a:r>
              <a:rPr lang="en-GB"/>
              <a:t>Bangkok</a:t>
            </a: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163988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68313" y="6237288"/>
            <a:ext cx="8207375" cy="0"/>
          </a:xfrm>
          <a:prstGeom prst="line">
            <a:avLst/>
          </a:prstGeom>
          <a:noFill/>
          <a:ln w="19050">
            <a:solidFill>
              <a:srgbClr val="6C7E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15875">
            <a:solidFill>
              <a:srgbClr val="6C7E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8" r:id="rId7"/>
    <p:sldLayoutId id="2147483763" r:id="rId8"/>
    <p:sldLayoutId id="2147483769" r:id="rId9"/>
    <p:sldLayoutId id="2147483764" r:id="rId10"/>
    <p:sldLayoutId id="2147483765" r:id="rId11"/>
    <p:sldLayoutId id="2147483766" r:id="rId1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dmx-twg/sdmx-rest/wiki" TargetMode="External"/><Relationship Id="rId2" Type="http://schemas.openxmlformats.org/officeDocument/2006/relationships/hyperlink" Target="https://github.com/sdmx-twg/sdmx-rest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1200" smtClean="0"/>
              <a:t>2015-09-28</a:t>
            </a:r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mtClean="0"/>
              <a:t>SDMX Global Conference 2015</a:t>
            </a:r>
          </a:p>
          <a:p>
            <a:r>
              <a:rPr lang="en-GB" altLang="en-US" smtClean="0"/>
              <a:t>Bangkok</a:t>
            </a:r>
          </a:p>
          <a:p>
            <a:pPr eaLnBrk="1" hangingPunct="1"/>
            <a:endParaRPr lang="en-GB" altLang="en-US" smtClean="0"/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18DB499-BF8B-4564-9416-511FAD2D496A}" type="slidenum">
              <a:rPr lang="en-GB" altLang="en-US" smtClean="0"/>
              <a:pPr eaLnBrk="1" hangingPunct="1"/>
              <a:t>1</a:t>
            </a:fld>
            <a:endParaRPr lang="en-GB" altLang="en-US" smtClean="0"/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628775"/>
            <a:ext cx="7772400" cy="1470025"/>
          </a:xfrm>
        </p:spPr>
        <p:txBody>
          <a:bodyPr/>
          <a:lstStyle/>
          <a:p>
            <a:pPr algn="ctr" eaLnBrk="1" hangingPunct="1"/>
            <a:r>
              <a:rPr lang="en-GB" altLang="en-US" sz="3200" smtClean="0">
                <a:solidFill>
                  <a:schemeClr val="tx1"/>
                </a:solidFill>
              </a:rPr>
              <a:t>SDMX Made Simple:</a:t>
            </a:r>
            <a:br>
              <a:rPr lang="en-GB" altLang="en-US" sz="3200" smtClean="0">
                <a:solidFill>
                  <a:schemeClr val="tx1"/>
                </a:solidFill>
              </a:rPr>
            </a:br>
            <a:r>
              <a:rPr lang="en-GB" altLang="en-US" sz="3200" smtClean="0">
                <a:solidFill>
                  <a:schemeClr val="tx1"/>
                </a:solidFill>
              </a:rPr>
              <a:t>The REST &amp; JSON way</a:t>
            </a:r>
          </a:p>
        </p:txBody>
      </p:sp>
      <p:sp>
        <p:nvSpPr>
          <p:cNvPr id="512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797425"/>
            <a:ext cx="6400800" cy="8413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mtClean="0"/>
              <a:t>Chris Nelson, Metadata Technology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Xavier Sosnovsky, European Central Bank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2831579-F98E-4055-9790-CEBAC4D14A01}" type="slidenum">
              <a:rPr lang="en-GB" altLang="en-US" smtClean="0"/>
              <a:pPr eaLnBrk="1" hangingPunct="1"/>
              <a:t>10</a:t>
            </a:fld>
            <a:endParaRPr lang="en-GB" altLang="en-US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GB" altLang="en-US" smtClean="0"/>
              <a:t>HTTP status codes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zh-CN" smtClean="0">
                <a:ea typeface="宋体" pitchFamily="2" charset="-122"/>
              </a:rPr>
              <a:t>Indicate errors using the proper HTTP status code</a:t>
            </a:r>
          </a:p>
          <a:p>
            <a:r>
              <a:rPr lang="en-GB" altLang="en-US" smtClean="0"/>
              <a:t>Syntax error (400)</a:t>
            </a:r>
          </a:p>
          <a:p>
            <a:r>
              <a:rPr lang="en-GB" altLang="en-US" smtClean="0"/>
              <a:t>No results found (404)</a:t>
            </a:r>
          </a:p>
          <a:p>
            <a:r>
              <a:rPr lang="en-GB" altLang="en-US" smtClean="0"/>
              <a:t>Internal Server Error (500)</a:t>
            </a:r>
          </a:p>
          <a:p>
            <a:r>
              <a:rPr lang="en-GB" altLang="en-US" smtClean="0"/>
              <a:t>Not implemented (501)</a:t>
            </a:r>
          </a:p>
          <a:p>
            <a:pPr lvl="1"/>
            <a:r>
              <a:rPr lang="en-GB" altLang="en-US" smtClean="0"/>
              <a:t>e.g.: cross-sectional data.</a:t>
            </a:r>
          </a:p>
          <a:p>
            <a:r>
              <a:rPr lang="en-GB" altLang="en-US" smtClean="0"/>
              <a:t>Service unavailable (503)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185738"/>
            <a:ext cx="8362950" cy="722312"/>
          </a:xfrm>
        </p:spPr>
        <p:txBody>
          <a:bodyPr/>
          <a:lstStyle/>
          <a:p>
            <a:pPr algn="r"/>
            <a:r>
              <a:rPr lang="en-GB" altLang="en-US" smtClean="0"/>
              <a:t>In summary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r>
              <a:rPr lang="en-GB" altLang="en-US" smtClean="0"/>
              <a:t>Supports two scenarios: </a:t>
            </a:r>
          </a:p>
          <a:p>
            <a:pPr lvl="1"/>
            <a:r>
              <a:rPr lang="en-GB" altLang="en-US" smtClean="0"/>
              <a:t>Data discovery</a:t>
            </a:r>
          </a:p>
          <a:p>
            <a:pPr lvl="1"/>
            <a:r>
              <a:rPr lang="en-GB" altLang="en-US" smtClean="0"/>
              <a:t>Data retrieval</a:t>
            </a:r>
          </a:p>
          <a:p>
            <a:r>
              <a:rPr lang="en-GB" altLang="en-US" smtClean="0"/>
              <a:t>Web services allow:</a:t>
            </a:r>
          </a:p>
          <a:p>
            <a:pPr lvl="1"/>
            <a:r>
              <a:rPr lang="en-GB" altLang="en-US" smtClean="0"/>
              <a:t>Full dataset downloads &amp; granular queries</a:t>
            </a:r>
          </a:p>
          <a:p>
            <a:pPr lvl="1"/>
            <a:r>
              <a:rPr lang="en-GB" altLang="en-US" smtClean="0"/>
              <a:t>Support for deltas</a:t>
            </a:r>
          </a:p>
          <a:p>
            <a:pPr lvl="1"/>
            <a:r>
              <a:rPr lang="en-GB" altLang="en-US" smtClean="0"/>
              <a:t>Choice of formats</a:t>
            </a:r>
          </a:p>
          <a:p>
            <a:pPr lvl="1"/>
            <a:r>
              <a:rPr lang="en-GB" altLang="en-US" smtClean="0"/>
              <a:t>Help for validation</a:t>
            </a:r>
          </a:p>
          <a:p>
            <a:pPr lvl="1"/>
            <a:r>
              <a:rPr lang="en-GB" altLang="en-US" smtClean="0"/>
              <a:t>Data compression</a:t>
            </a:r>
          </a:p>
          <a:p>
            <a:r>
              <a:rPr lang="en-GB" altLang="en-US" smtClean="0"/>
              <a:t>Conclusion: Efficient way to keep local databases up-to-date!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0A78E8-456E-4830-A11B-D6018064D33B}" type="slidenum">
              <a:rPr lang="en-GB" altLang="en-US" smtClean="0"/>
              <a:pPr eaLnBrk="1" hangingPunct="1"/>
              <a:t>11</a:t>
            </a:fld>
            <a:endParaRPr lang="en-GB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altLang="en-US" smtClean="0"/>
              <a:t>Additional information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See the spec on Github: </a:t>
            </a:r>
            <a:r>
              <a:rPr lang="en-GB" altLang="en-US" smtClean="0">
                <a:hlinkClick r:id="rId2"/>
              </a:rPr>
              <a:t>https://github.com/sdmx-twg/sdmx-rest</a:t>
            </a:r>
            <a:endParaRPr lang="en-GB" altLang="en-US" smtClean="0"/>
          </a:p>
          <a:p>
            <a:r>
              <a:rPr lang="en-GB" altLang="en-US" smtClean="0"/>
              <a:t>Be sure to check the Wiki, </a:t>
            </a:r>
            <a:r>
              <a:rPr lang="en-GB" altLang="en-US" smtClean="0">
                <a:hlinkClick r:id="rId3"/>
              </a:rPr>
              <a:t>https://github.com/sdmx-twg/sdmx-rest/wiki</a:t>
            </a:r>
            <a:r>
              <a:rPr lang="en-GB" altLang="en-US" smtClean="0"/>
              <a:t>. In particular, the tips for data providers and data consumers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3EBC3AE-6990-4F0A-902A-84342016E7FC}" type="slidenum">
              <a:rPr lang="en-GB" altLang="en-US" smtClean="0"/>
              <a:pPr eaLnBrk="1" hangingPunct="1"/>
              <a:t>12</a:t>
            </a:fld>
            <a:endParaRPr lang="en-GB" altLang="en-US" smtClean="0"/>
          </a:p>
        </p:txBody>
      </p:sp>
      <p:sp>
        <p:nvSpPr>
          <p:cNvPr id="16389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16390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SDMX-JSON</a:t>
            </a:r>
            <a:endParaRPr lang="en-GB" dirty="0"/>
          </a:p>
        </p:txBody>
      </p:sp>
      <p:sp>
        <p:nvSpPr>
          <p:cNvPr id="1741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5C0E08B-FB44-4DAE-A6EC-7E08655D8418}" type="slidenum">
              <a:rPr lang="en-GB" altLang="en-US" smtClean="0"/>
              <a:pPr eaLnBrk="1" hangingPunct="1"/>
              <a:t>13</a:t>
            </a:fld>
            <a:endParaRPr lang="en-GB" altLang="en-US" smtClean="0"/>
          </a:p>
        </p:txBody>
      </p:sp>
      <p:sp>
        <p:nvSpPr>
          <p:cNvPr id="17413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17414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altLang="en-US" smtClean="0"/>
              <a:t>Background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JSON (JavaScript Object Notation) is a lightweight data-interchange format</a:t>
            </a:r>
          </a:p>
          <a:p>
            <a:r>
              <a:rPr lang="en-GB" altLang="en-US" smtClean="0"/>
              <a:t>Text based </a:t>
            </a:r>
          </a:p>
          <a:p>
            <a:r>
              <a:rPr lang="en-GB" altLang="en-US" smtClean="0"/>
              <a:t>Supports Unicode </a:t>
            </a:r>
          </a:p>
          <a:p>
            <a:r>
              <a:rPr lang="en-GB" altLang="en-US" smtClean="0"/>
              <a:t>Standard (RFC4627, ECMA-404) </a:t>
            </a:r>
          </a:p>
          <a:p>
            <a:r>
              <a:rPr lang="en-GB" altLang="en-US" smtClean="0"/>
              <a:t>Language independent </a:t>
            </a:r>
          </a:p>
          <a:p>
            <a:r>
              <a:rPr lang="en-GB" altLang="en-US" smtClean="0"/>
              <a:t>Widely supported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BC37D46-72CF-4382-AF43-5BDE106261D4}" type="slidenum">
              <a:rPr lang="en-GB" altLang="en-US" smtClean="0"/>
              <a:pPr eaLnBrk="1" hangingPunct="1"/>
              <a:t>14</a:t>
            </a:fld>
            <a:endParaRPr lang="en-GB" altLang="en-US" smtClean="0"/>
          </a:p>
        </p:txBody>
      </p:sp>
      <p:sp>
        <p:nvSpPr>
          <p:cNvPr id="18437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18438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altLang="en-US" smtClean="0"/>
              <a:t>Requirements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Supports many different types of visualisations (including data discovery)</a:t>
            </a:r>
          </a:p>
          <a:p>
            <a:r>
              <a:rPr lang="en-GB" altLang="en-US" smtClean="0"/>
              <a:t>Optimised: </a:t>
            </a:r>
          </a:p>
          <a:p>
            <a:pPr lvl="1"/>
            <a:r>
              <a:rPr lang="en-GB" altLang="en-US" smtClean="0"/>
              <a:t>Streamable on the server</a:t>
            </a:r>
          </a:p>
          <a:p>
            <a:pPr lvl="1"/>
            <a:r>
              <a:rPr lang="en-GB" altLang="en-US" smtClean="0"/>
              <a:t>Minimal amount of client code required</a:t>
            </a:r>
          </a:p>
          <a:p>
            <a:pPr lvl="1"/>
            <a:r>
              <a:rPr lang="en-GB" altLang="en-US" smtClean="0"/>
              <a:t>small messages (mobile friendly!)</a:t>
            </a:r>
          </a:p>
          <a:p>
            <a:r>
              <a:rPr lang="en-GB" altLang="en-US" smtClean="0"/>
              <a:t>Fully leverages the SDMX 2.1 RESTful API </a:t>
            </a:r>
          </a:p>
          <a:p>
            <a:pPr lvl="1"/>
            <a:endParaRPr lang="en-GB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9A25AAD-E602-4B82-B1C8-4B804A4F2FD3}" type="slidenum">
              <a:rPr lang="en-GB" altLang="en-US" smtClean="0"/>
              <a:pPr eaLnBrk="1" hangingPunct="1"/>
              <a:t>15</a:t>
            </a:fld>
            <a:endParaRPr lang="en-GB" altLang="en-US" smtClean="0"/>
          </a:p>
        </p:txBody>
      </p:sp>
      <p:sp>
        <p:nvSpPr>
          <p:cNvPr id="19461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19462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altLang="en-US" smtClean="0"/>
              <a:t>Structure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GB" altLang="en-US" smtClean="0"/>
              <a:t>{</a:t>
            </a:r>
          </a:p>
          <a:p>
            <a:pPr marL="0" indent="0">
              <a:buFontTx/>
              <a:buNone/>
            </a:pPr>
            <a:r>
              <a:rPr lang="en-GB" altLang="en-US" smtClean="0"/>
              <a:t>	“header”: { ... }, 		// Technical info</a:t>
            </a:r>
          </a:p>
          <a:p>
            <a:pPr marL="0" indent="0">
              <a:buFontTx/>
              <a:buNone/>
            </a:pPr>
            <a:r>
              <a:rPr lang="en-GB" altLang="en-US" smtClean="0"/>
              <a:t>	“errors”: { ... },		// Error messages</a:t>
            </a:r>
          </a:p>
          <a:p>
            <a:pPr marL="0" indent="0">
              <a:buFontTx/>
              <a:buNone/>
            </a:pPr>
            <a:r>
              <a:rPr lang="en-GB" altLang="en-US" smtClean="0"/>
              <a:t>	“structure”: { ... },		// Metadata</a:t>
            </a:r>
          </a:p>
          <a:p>
            <a:pPr marL="0" indent="0">
              <a:buFontTx/>
              <a:buNone/>
            </a:pPr>
            <a:r>
              <a:rPr lang="en-GB" altLang="en-US" smtClean="0"/>
              <a:t>	“dataSets”: [ ... ]		// Data</a:t>
            </a:r>
          </a:p>
          <a:p>
            <a:pPr marL="0" indent="0">
              <a:buFontTx/>
              <a:buNone/>
            </a:pPr>
            <a:r>
              <a:rPr lang="en-GB" altLang="en-US" smtClean="0"/>
              <a:t>}</a:t>
            </a:r>
          </a:p>
          <a:p>
            <a:pPr marL="0" indent="0">
              <a:buFontTx/>
              <a:buNone/>
            </a:pPr>
            <a:endParaRPr lang="en-GB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2DB4D3A-8678-4882-9A57-24840EE20971}" type="slidenum">
              <a:rPr lang="en-GB" altLang="en-US" smtClean="0"/>
              <a:pPr eaLnBrk="1" hangingPunct="1"/>
              <a:t>16</a:t>
            </a:fld>
            <a:endParaRPr lang="en-GB" altLang="en-US" smtClean="0"/>
          </a:p>
        </p:txBody>
      </p:sp>
      <p:sp>
        <p:nvSpPr>
          <p:cNvPr id="20485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20486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altLang="en-US" smtClean="0"/>
              <a:t>Implementation: Data &amp; Structure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Data message combines structure (e.g. dimensions and attributes) and data (observation and attribute values). </a:t>
            </a:r>
          </a:p>
          <a:p>
            <a:r>
              <a:rPr lang="en-GB" altLang="en-US" smtClean="0"/>
              <a:t>Server merge information from different parts of the SDMX IM (e.g. names for codes) into one response message. </a:t>
            </a:r>
          </a:p>
          <a:p>
            <a:r>
              <a:rPr lang="en-GB" altLang="en-US" smtClean="0"/>
              <a:t>This avoids multiple requests from the client which saves time and simplifies client code.</a:t>
            </a: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FD806A0-4792-42E9-A82E-9381A18BB9AE}" type="slidenum">
              <a:rPr lang="en-GB" altLang="en-US" smtClean="0"/>
              <a:pPr eaLnBrk="1" hangingPunct="1"/>
              <a:t>17</a:t>
            </a:fld>
            <a:endParaRPr lang="en-GB" altLang="en-US" smtClean="0"/>
          </a:p>
        </p:txBody>
      </p:sp>
      <p:sp>
        <p:nvSpPr>
          <p:cNvPr id="21509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21510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altLang="en-US" smtClean="0"/>
              <a:t>Implementation: Metadata encoding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Because dimensions and attributes typically take on a limited number of different values we can store them as integers in the dataset and keep the actual values as part of the structure. </a:t>
            </a:r>
          </a:p>
          <a:p>
            <a:r>
              <a:rPr lang="en-GB" altLang="en-US" smtClean="0"/>
              <a:t>This includes both coded and uncoded attributes.</a:t>
            </a:r>
          </a:p>
          <a:p>
            <a:r>
              <a:rPr lang="en-GB" altLang="en-US" smtClean="0"/>
              <a:t>The integers map directly to the array indices in the values fields.</a:t>
            </a:r>
          </a:p>
          <a:p>
            <a:endParaRPr lang="en-GB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7F8C77E-875D-41A9-83E7-46EF1E7268E3}" type="slidenum">
              <a:rPr lang="en-GB" altLang="en-US" smtClean="0"/>
              <a:pPr eaLnBrk="1" hangingPunct="1"/>
              <a:t>18</a:t>
            </a:fld>
            <a:endParaRPr lang="en-GB" altLang="en-US" smtClean="0"/>
          </a:p>
        </p:txBody>
      </p:sp>
      <p:sp>
        <p:nvSpPr>
          <p:cNvPr id="22533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22534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altLang="en-US" smtClean="0"/>
              <a:t>Implementation: SDMX Features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Supports flat, cross-sectional and time-series messages. </a:t>
            </a:r>
          </a:p>
          <a:p>
            <a:r>
              <a:rPr lang="en-GB" altLang="en-US" smtClean="0"/>
              <a:t>Supports multiple data sets.</a:t>
            </a:r>
          </a:p>
          <a:p>
            <a:r>
              <a:rPr lang="en-GB" altLang="en-US" smtClean="0"/>
              <a:t>Supports hyperlinks to other parts of the IM. </a:t>
            </a:r>
          </a:p>
          <a:p>
            <a:r>
              <a:rPr lang="en-GB" altLang="en-US" smtClean="0"/>
              <a:t>Includes human readable names and descriptions </a:t>
            </a:r>
          </a:p>
          <a:p>
            <a:r>
              <a:rPr lang="en-GB" altLang="en-US" smtClean="0"/>
              <a:t>Supports roles for dimensions/attributes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39702CB-ECA7-44D0-95C7-3F65094F1360}" type="slidenum">
              <a:rPr lang="en-GB" altLang="en-US" smtClean="0"/>
              <a:pPr eaLnBrk="1" hangingPunct="1"/>
              <a:t>19</a:t>
            </a:fld>
            <a:endParaRPr lang="en-GB" altLang="en-US" smtClean="0"/>
          </a:p>
        </p:txBody>
      </p:sp>
      <p:sp>
        <p:nvSpPr>
          <p:cNvPr id="23557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23558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altLang="en-US" smtClean="0"/>
              <a:t>What do we developers need?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Effectiveness</a:t>
            </a:r>
          </a:p>
          <a:p>
            <a:r>
              <a:rPr lang="en-GB" altLang="en-US" smtClean="0"/>
              <a:t>Speed</a:t>
            </a:r>
          </a:p>
          <a:p>
            <a:r>
              <a:rPr lang="en-GB" altLang="en-US" smtClean="0"/>
              <a:t>Simplicity</a:t>
            </a:r>
          </a:p>
          <a:p>
            <a:r>
              <a:rPr lang="en-GB" altLang="en-US" smtClean="0"/>
              <a:t>Aesthetically pleasing</a:t>
            </a:r>
          </a:p>
          <a:p>
            <a:r>
              <a:rPr lang="en-GB" altLang="en-US" smtClean="0"/>
              <a:t>Modern</a:t>
            </a:r>
          </a:p>
          <a:p>
            <a:r>
              <a:rPr lang="en-GB" altLang="en-US" smtClean="0"/>
              <a:t>Standards-based</a:t>
            </a:r>
          </a:p>
          <a:p>
            <a:endParaRPr lang="en-GB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0793EA1-35FB-412D-B135-E92F158E9BA9}" type="slidenum">
              <a:rPr lang="en-GB" altLang="en-US" smtClean="0"/>
              <a:pPr eaLnBrk="1" hangingPunct="1"/>
              <a:t>2</a:t>
            </a:fld>
            <a:endParaRPr lang="en-GB" altLang="en-US" smtClean="0"/>
          </a:p>
        </p:txBody>
      </p:sp>
      <p:sp>
        <p:nvSpPr>
          <p:cNvPr id="6149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6150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r>
              <a:rPr lang="en-GB" altLang="en-US" smtClean="0"/>
              <a:t>Demo: JSON output and sample visualisations</a:t>
            </a: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5D74F50-0C84-4EB4-AFFE-10EBDF4E47F1}" type="slidenum">
              <a:rPr lang="en-GB" altLang="en-US" smtClean="0"/>
              <a:pPr eaLnBrk="1" hangingPunct="1"/>
              <a:t>20</a:t>
            </a:fld>
            <a:endParaRPr lang="en-GB" altLang="en-US" smtClean="0"/>
          </a:p>
        </p:txBody>
      </p:sp>
      <p:sp>
        <p:nvSpPr>
          <p:cNvPr id="24581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24582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cap="none" smtClean="0"/>
              <a:t>Conclusions</a:t>
            </a:r>
          </a:p>
        </p:txBody>
      </p:sp>
      <p:sp>
        <p:nvSpPr>
          <p:cNvPr id="2560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B2B5D82-8AC3-49C2-8C71-7013294ED477}" type="slidenum">
              <a:rPr lang="en-GB" altLang="en-US" smtClean="0"/>
              <a:pPr eaLnBrk="1" hangingPunct="1"/>
              <a:t>21</a:t>
            </a:fld>
            <a:endParaRPr lang="en-GB" altLang="en-US" smtClean="0"/>
          </a:p>
        </p:txBody>
      </p:sp>
      <p:sp>
        <p:nvSpPr>
          <p:cNvPr id="25605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25606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altLang="en-US" smtClean="0"/>
              <a:t>What do we get (I)?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Effectiveness: Get the data you want, from full dataset downloads to very granular queries, and anything in between. Same applies to metadata: Get one single code in a codelist, or get all structural metadata in one query, including reference resolution, etc. Get everything you need in one query.</a:t>
            </a:r>
          </a:p>
          <a:p>
            <a:r>
              <a:rPr lang="en-GB" altLang="en-US" smtClean="0"/>
              <a:t>Speed: Support for deltas, data compression, caching mechanism, amount of details to be retrieved, etc. In short: Fast and efficient.</a:t>
            </a:r>
          </a:p>
          <a:p>
            <a:endParaRPr lang="en-GB" altLang="en-US" smtClean="0"/>
          </a:p>
          <a:p>
            <a:endParaRPr lang="en-GB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68278B-9E85-4716-B416-B6F7245AA1B6}" type="slidenum">
              <a:rPr lang="en-GB" altLang="en-US" smtClean="0"/>
              <a:pPr eaLnBrk="1" hangingPunct="1"/>
              <a:t>22</a:t>
            </a:fld>
            <a:endParaRPr lang="en-GB" altLang="en-US" smtClean="0"/>
          </a:p>
        </p:txBody>
      </p:sp>
      <p:sp>
        <p:nvSpPr>
          <p:cNvPr id="26629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26630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altLang="en-US" smtClean="0"/>
              <a:t>What do we get (II)?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Simplicity: REST is based on a limited set of basic principles. JSON messages have a flat and easy to grasp structure. All needed information is readily available in one message. A lot of tools and libraries already exist. Based on common knowledge (“how the web works”).</a:t>
            </a:r>
          </a:p>
          <a:p>
            <a:r>
              <a:rPr lang="en-GB" altLang="en-US" smtClean="0"/>
              <a:t>Aesthetically pleasing: Good looking URLs ;). Elegant JSON message with intuitive and pleasing message structure.</a:t>
            </a:r>
          </a:p>
          <a:p>
            <a:endParaRPr lang="en-GB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34A3A9E-4DF5-4357-AA36-7ACA7ACC86B1}" type="slidenum">
              <a:rPr lang="en-GB" altLang="en-US" smtClean="0"/>
              <a:pPr eaLnBrk="1" hangingPunct="1"/>
              <a:t>23</a:t>
            </a:fld>
            <a:endParaRPr lang="en-GB" altLang="en-US" smtClean="0"/>
          </a:p>
        </p:txBody>
      </p:sp>
      <p:sp>
        <p:nvSpPr>
          <p:cNvPr id="27653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27654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altLang="en-US" smtClean="0"/>
              <a:t>What do we get (III)?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Modern: Made for the web and mobile devices. Ideal for HTML5 and JavaScript-based apps. Network conscious and responsive.</a:t>
            </a:r>
          </a:p>
          <a:p>
            <a:r>
              <a:rPr lang="en-GB" altLang="en-US" smtClean="0"/>
              <a:t>Standards-based: Faithfull to the RESTful principles, leverage what HTTP offers, compliant with the JSON spec, based on an ISO standard (ISO 17369:2013)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FF6B5CA-CE12-464D-B7B1-362F79C89EAB}" type="slidenum">
              <a:rPr lang="en-GB" altLang="en-US" smtClean="0"/>
              <a:pPr eaLnBrk="1" hangingPunct="1"/>
              <a:t>24</a:t>
            </a:fld>
            <a:endParaRPr lang="en-GB" altLang="en-US" smtClean="0"/>
          </a:p>
        </p:txBody>
      </p:sp>
      <p:sp>
        <p:nvSpPr>
          <p:cNvPr id="28677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28678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cap="none" smtClean="0"/>
              <a:t>The RESTful api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B9EE47E-2CFC-468C-BFAD-62823F8BA69C}" type="slidenum">
              <a:rPr lang="en-GB" altLang="en-US" smtClean="0"/>
              <a:pPr eaLnBrk="1" hangingPunct="1"/>
              <a:t>3</a:t>
            </a:fld>
            <a:endParaRPr lang="en-GB" altLang="en-US" smtClean="0"/>
          </a:p>
        </p:txBody>
      </p:sp>
      <p:sp>
        <p:nvSpPr>
          <p:cNvPr id="7173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7174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6B6BDC-C010-4BF9-A670-D00C7DA34294}" type="slidenum">
              <a:rPr lang="en-GB" altLang="en-US" smtClean="0"/>
              <a:pPr eaLnBrk="1" hangingPunct="1"/>
              <a:t>4</a:t>
            </a:fld>
            <a:endParaRPr lang="en-GB" altLang="en-US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GB" altLang="en-US" sz="2800" smtClean="0"/>
              <a:t>Basic principles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Based on REST principles:</a:t>
            </a:r>
          </a:p>
          <a:p>
            <a:pPr lvl="1" eaLnBrk="1" hangingPunct="1"/>
            <a:r>
              <a:rPr lang="en-GB" altLang="en-US" smtClean="0"/>
              <a:t>Resource addressability (URI)</a:t>
            </a:r>
          </a:p>
          <a:p>
            <a:pPr lvl="1" eaLnBrk="1" hangingPunct="1"/>
            <a:r>
              <a:rPr lang="en-GB" altLang="en-US" smtClean="0"/>
              <a:t>Resource manipulation (HTTP GET, POST, etc.)</a:t>
            </a:r>
          </a:p>
          <a:p>
            <a:pPr lvl="1" eaLnBrk="1" hangingPunct="1"/>
            <a:r>
              <a:rPr lang="en-GB" altLang="en-US" smtClean="0"/>
              <a:t>Resource representation (HTTP content negotiation)</a:t>
            </a:r>
          </a:p>
          <a:p>
            <a:pPr eaLnBrk="1" hangingPunct="1"/>
            <a:r>
              <a:rPr lang="en-GB" altLang="en-US" smtClean="0"/>
              <a:t>Distinction between:</a:t>
            </a:r>
          </a:p>
          <a:p>
            <a:pPr lvl="1" eaLnBrk="1" hangingPunct="1"/>
            <a:r>
              <a:rPr lang="en-GB" altLang="en-US" smtClean="0"/>
              <a:t>Parameters that identify a resource (path)</a:t>
            </a:r>
          </a:p>
          <a:p>
            <a:pPr lvl="1" eaLnBrk="1" hangingPunct="1"/>
            <a:r>
              <a:rPr lang="en-GB" altLang="en-US" smtClean="0"/>
              <a:t>Parameters that further refine the results (query)</a:t>
            </a:r>
          </a:p>
          <a:p>
            <a:pPr eaLnBrk="1" hangingPunct="1"/>
            <a:endParaRPr lang="en-GB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7A9CDB2-2825-4CD5-A130-70325B9734C1}" type="slidenum">
              <a:rPr lang="en-GB" altLang="en-US" smtClean="0"/>
              <a:pPr eaLnBrk="1" hangingPunct="1"/>
              <a:t>5</a:t>
            </a:fld>
            <a:endParaRPr lang="en-GB" alt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GB" altLang="en-US" smtClean="0"/>
              <a:t>Requirements for data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Retrieve statistical data and metadata using keys (with wildcarding and OR operator), flows and providers</a:t>
            </a:r>
          </a:p>
          <a:p>
            <a:pPr eaLnBrk="1" hangingPunct="1"/>
            <a:r>
              <a:rPr lang="en-GB" altLang="en-US" smtClean="0"/>
              <a:t>Refine queries, using time information (start period and end period)</a:t>
            </a:r>
          </a:p>
          <a:p>
            <a:pPr eaLnBrk="1" hangingPunct="1"/>
            <a:r>
              <a:rPr lang="en-GB" altLang="en-US" smtClean="0"/>
              <a:t>Retrieve updates and revisions only</a:t>
            </a:r>
          </a:p>
          <a:p>
            <a:pPr eaLnBrk="1" hangingPunct="1"/>
            <a:r>
              <a:rPr lang="en-GB" altLang="en-US" smtClean="0"/>
              <a:t>Retrieve various amounts of detail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r>
              <a:rPr lang="en-GB" altLang="en-US" smtClean="0"/>
              <a:t>Demo: Data queries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C83266B-D149-496E-8173-DDD339300D73}" type="slidenum">
              <a:rPr lang="en-GB" altLang="en-US" smtClean="0"/>
              <a:pPr eaLnBrk="1" hangingPunct="1"/>
              <a:t>6</a:t>
            </a:fld>
            <a:endParaRPr lang="en-GB" altLang="en-US" smtClean="0"/>
          </a:p>
        </p:txBody>
      </p:sp>
      <p:sp>
        <p:nvSpPr>
          <p:cNvPr id="10245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10246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14274F-8605-426E-8A4B-8ED86FB50A5B}" type="slidenum">
              <a:rPr lang="en-GB" altLang="en-US" smtClean="0"/>
              <a:pPr eaLnBrk="1" hangingPunct="1"/>
              <a:t>7</a:t>
            </a:fld>
            <a:endParaRPr lang="en-GB" alt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GB" altLang="en-US" sz="2800" smtClean="0"/>
              <a:t>Requirements for metadata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/>
            <a:r>
              <a:rPr lang="en-GB" altLang="en-US" smtClean="0"/>
              <a:t>Retrieve any maintainable artefact</a:t>
            </a:r>
          </a:p>
          <a:p>
            <a:pPr lvl="1" eaLnBrk="1" hangingPunct="1">
              <a:buFont typeface="Symbol" pitchFamily="18" charset="2"/>
              <a:buChar char="Þ"/>
            </a:pPr>
            <a:r>
              <a:rPr lang="en-GB" altLang="en-US" smtClean="0"/>
              <a:t>Data and metadata structure definitions, category schemes and categorisations, concept schemes, codelists and hierarchical codelists, organisation schemes, dataflow definitions, reporting taxonomies, provision agreements, structure sets, processes and constraints.</a:t>
            </a:r>
          </a:p>
          <a:p>
            <a:pPr eaLnBrk="1" hangingPunct="1"/>
            <a:r>
              <a:rPr lang="en-GB" altLang="en-US" smtClean="0"/>
              <a:t>Resolve references</a:t>
            </a:r>
          </a:p>
          <a:p>
            <a:pPr algn="just" eaLnBrk="1" hangingPunct="1"/>
            <a:r>
              <a:rPr lang="en-GB" altLang="en-US" smtClean="0"/>
              <a:t>Retrieve minimal version of the artefact</a:t>
            </a:r>
          </a:p>
          <a:p>
            <a:pPr eaLnBrk="1" hangingPunct="1"/>
            <a:endParaRPr lang="en-GB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endParaRPr lang="en-GB" altLang="en-US" smtClean="0"/>
          </a:p>
          <a:p>
            <a:pPr marL="0" indent="0" algn="ctr">
              <a:buFontTx/>
              <a:buNone/>
            </a:pPr>
            <a:r>
              <a:rPr lang="en-GB" altLang="en-US" smtClean="0"/>
              <a:t>Demo: Metadata queries</a:t>
            </a: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D909B5D-CA90-412B-A7C7-110420EFE9CC}" type="slidenum">
              <a:rPr lang="en-GB" altLang="en-US" smtClean="0"/>
              <a:pPr eaLnBrk="1" hangingPunct="1"/>
              <a:t>8</a:t>
            </a:fld>
            <a:endParaRPr lang="en-GB" altLang="en-US" smtClean="0"/>
          </a:p>
        </p:txBody>
      </p:sp>
      <p:sp>
        <p:nvSpPr>
          <p:cNvPr id="12293" name="Date Placeholder 4"/>
          <p:cNvSpPr>
            <a:spLocks noGrp="1"/>
          </p:cNvSpPr>
          <p:nvPr>
            <p:ph type="dt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</a:rPr>
              <a:t>2015-09-28</a:t>
            </a:r>
          </a:p>
        </p:txBody>
      </p:sp>
      <p:sp>
        <p:nvSpPr>
          <p:cNvPr id="12294" name="Footer Placeholder 5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SDMX Global Conference 2015</a:t>
            </a:r>
          </a:p>
          <a:p>
            <a:pPr eaLnBrk="1" hangingPunct="1"/>
            <a:r>
              <a:rPr lang="en-GB" altLang="en-US" smtClean="0">
                <a:solidFill>
                  <a:srgbClr val="6C7E82"/>
                </a:solidFill>
                <a:latin typeface="Calibri" pitchFamily="34" charset="0"/>
              </a:rPr>
              <a:t>Bangkok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F4144E9-225D-49E6-9374-BC121AD1FB49}" type="slidenum">
              <a:rPr lang="en-GB" altLang="en-US" smtClean="0"/>
              <a:pPr eaLnBrk="1" hangingPunct="1"/>
              <a:t>9</a:t>
            </a:fld>
            <a:endParaRPr lang="en-GB" altLang="en-US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GB" altLang="en-US" sz="2800" smtClean="0"/>
              <a:t>HTTP content negotiation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z="2000" smtClean="0"/>
              <a:t>Selection of the appropriate format using HTTP Content Negotiation (Accept HTTP Header)</a:t>
            </a:r>
          </a:p>
          <a:p>
            <a:pPr eaLnBrk="1" hangingPunct="1"/>
            <a:r>
              <a:rPr lang="en-GB" altLang="en-US" sz="2000" smtClean="0"/>
              <a:t>Syntax: application/vnd.sdmx.[format]+xml;version=[version] </a:t>
            </a:r>
          </a:p>
          <a:p>
            <a:pPr eaLnBrk="1" hangingPunct="1"/>
            <a:r>
              <a:rPr lang="en-GB" altLang="en-US" sz="2000" smtClean="0"/>
              <a:t>In case the client does not specify the desired format:</a:t>
            </a:r>
          </a:p>
          <a:p>
            <a:pPr lvl="1" eaLnBrk="1" hangingPunct="1"/>
            <a:r>
              <a:rPr lang="en-GB" altLang="en-US" sz="2000" smtClean="0"/>
              <a:t>Returns the most recent version of the SDMX-ML Structure format for structural metadata queries;</a:t>
            </a:r>
          </a:p>
          <a:p>
            <a:pPr lvl="1" eaLnBrk="1" hangingPunct="1"/>
            <a:r>
              <a:rPr lang="en-GB" altLang="en-US" sz="2000" smtClean="0"/>
              <a:t>Returns the most recent version of the SDMX-ML Generic Data format for data queries;</a:t>
            </a:r>
          </a:p>
          <a:p>
            <a:pPr eaLnBrk="1" hangingPunct="1"/>
            <a:r>
              <a:rPr lang="en-GB" altLang="en-US" sz="2000" smtClean="0"/>
              <a:t>Enabling compression</a:t>
            </a:r>
          </a:p>
          <a:p>
            <a:pPr eaLnBrk="1" hangingPunct="1"/>
            <a:endParaRPr lang="en-GB" alt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DMX 2011">
  <a:themeElements>
    <a:clrScheme name="SDMX 201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DMX 20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DMX 201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SDMX 2011</Template>
  <TotalTime>657</TotalTime>
  <Words>960</Words>
  <Application>Microsoft Office PowerPoint</Application>
  <PresentationFormat>On-screen Show (4:3)</PresentationFormat>
  <Paragraphs>198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Symbol</vt:lpstr>
      <vt:lpstr>宋体</vt:lpstr>
      <vt:lpstr>Times New Roman</vt:lpstr>
      <vt:lpstr>SDMX 2011</vt:lpstr>
      <vt:lpstr>SDMX Made Simple: The REST &amp; JSON way</vt:lpstr>
      <vt:lpstr>What do we developers need?</vt:lpstr>
      <vt:lpstr>The RESTful api</vt:lpstr>
      <vt:lpstr>Basic principles</vt:lpstr>
      <vt:lpstr>Requirements for data</vt:lpstr>
      <vt:lpstr>PowerPoint Presentation</vt:lpstr>
      <vt:lpstr>Requirements for metadata</vt:lpstr>
      <vt:lpstr>PowerPoint Presentation</vt:lpstr>
      <vt:lpstr>HTTP content negotiation</vt:lpstr>
      <vt:lpstr>HTTP status codes</vt:lpstr>
      <vt:lpstr>In summary</vt:lpstr>
      <vt:lpstr>Additional information</vt:lpstr>
      <vt:lpstr>SDMX-JSON</vt:lpstr>
      <vt:lpstr>Background</vt:lpstr>
      <vt:lpstr>Requirements</vt:lpstr>
      <vt:lpstr>Structure</vt:lpstr>
      <vt:lpstr>Implementation: Data &amp; Structure</vt:lpstr>
      <vt:lpstr>Implementation: Metadata encoding</vt:lpstr>
      <vt:lpstr>Implementation: SDMX Features</vt:lpstr>
      <vt:lpstr>PowerPoint Presentation</vt:lpstr>
      <vt:lpstr>Conclusions</vt:lpstr>
      <vt:lpstr>What do we get (I)?</vt:lpstr>
      <vt:lpstr>What do we get (II)?</vt:lpstr>
      <vt:lpstr>What do we get (III)?</vt:lpstr>
    </vt:vector>
  </TitlesOfParts>
  <Company>European Central Bank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of the SDMX Technical Standards Working Group</dc:title>
  <dc:creator>Xavier Sosnovsky</dc:creator>
  <cp:lastModifiedBy>PELLEGRINO Marco</cp:lastModifiedBy>
  <cp:revision>152</cp:revision>
  <cp:lastPrinted>2012-08-27T08:52:58Z</cp:lastPrinted>
  <dcterms:created xsi:type="dcterms:W3CDTF">2011-04-08T07:21:14Z</dcterms:created>
  <dcterms:modified xsi:type="dcterms:W3CDTF">2015-09-16T09:32:34Z</dcterms:modified>
</cp:coreProperties>
</file>